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256" r:id="rId5"/>
    <p:sldId id="266" r:id="rId6"/>
    <p:sldId id="257" r:id="rId7"/>
    <p:sldId id="258" r:id="rId8"/>
    <p:sldId id="259" r:id="rId9"/>
    <p:sldId id="260" r:id="rId10"/>
    <p:sldId id="261" r:id="rId11"/>
    <p:sldId id="264" r:id="rId12"/>
    <p:sldId id="262" r:id="rId13"/>
    <p:sldId id="263" r:id="rId14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28F31-5328-43FB-8B71-43E816DE5298}" type="datetimeFigureOut">
              <a:rPr lang="cs-CZ" smtClean="0"/>
              <a:t>15.10.2025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3F17E-B9FA-4645-BE69-9634DBBB2A4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66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E3A31-9DED-4B14-8106-EA3B9EB5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720E6DF-0F78-E77E-11F9-3C4AFD320C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186AD70-5A1A-5BA9-F00C-E62C4203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9AE4C-F929-456E-BDF4-C5FC3263710B}" type="datetime1">
              <a:rPr lang="cs-CZ" smtClean="0"/>
              <a:t>15.10.2025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18C5224-EF97-2013-F357-E01E01C54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F3FE9D1-7AD6-1825-1197-6A8EFED04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662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9B15E14-702D-2FDA-6B26-4C9B302E3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BB29F4E-02EE-A1FE-5506-F8864D7521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3FF132B-C8DF-DF3F-57CC-003700CCC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2B8E8-3E55-4AF1-AF1A-994BB67C320D}" type="datetime1">
              <a:rPr lang="cs-CZ" smtClean="0"/>
              <a:t>15.10.2025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CE5C73D-D302-F44E-E2E7-2A16457B6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18CEAE6-5E8E-33F7-5AD1-A3326FE1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04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3D4E93C-FC9F-9E25-8814-1A8EAC9DA2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33CA7A7-5EC9-003A-AD43-FA8A5CD41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B5F33A7-FE4E-B394-A70D-471EA1EB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2DC1-7F93-4C3E-B1D3-51955BADFD7C}" type="datetime1">
              <a:rPr lang="cs-CZ" smtClean="0"/>
              <a:t>15.10.2025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E7D3F23-7F39-C7AB-088A-135341634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7A432E-AB07-ADA2-FC9D-01D72E0FD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48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72A804A-8267-20F8-1D09-843B47CF3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30B21E-8DDE-8977-B685-D0B513F5F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043DD5D-00B5-5B81-8E99-C994CF1B5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E6EAD-0636-4AAB-B50E-55AA19F3E80A}" type="datetime1">
              <a:rPr lang="cs-CZ" smtClean="0"/>
              <a:t>15.10.2025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6D045F-DBB5-F856-3110-7058DC034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ABDF2F5-F1D5-AA25-B6E9-7855C7EF4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692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D45CE1-427C-CE2F-C8FE-BCD6CD9C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94D16A6-D854-8F80-26AB-12258F0F30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7DCE51-DDE5-58F8-EB5D-FAC3C557C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A5BB-4B92-4C6C-BE77-5309E0826EE2}" type="datetime1">
              <a:rPr lang="cs-CZ" smtClean="0"/>
              <a:t>15.10.2025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649F3C5-24C8-091D-D2EC-EADF103F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1558BD1-4343-8EB6-B755-4773C9930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303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501033-41B4-6BCD-FFA3-DD7D13B73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348BB05-188A-F95C-2BEB-BAB29B5DF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49BD17A-191C-D61A-6338-5607EFA7B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C4F0C21-4B99-E99B-13D9-F0C779B81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50A96-89DF-470A-A1A7-8A1BA5698A76}" type="datetime1">
              <a:rPr lang="cs-CZ" smtClean="0"/>
              <a:t>15.10.2025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6378E4B-4440-0946-D6C2-E8C43A8B9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55FA808-74D1-3AD2-24E6-BD0F80DB0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929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856B32-4453-546B-88D6-163102C86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84E0401-1BB8-2D22-BEEB-57FFF967D4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D404204-6154-59D9-EB16-40E944B89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2B69736-D839-2ADC-0BD9-99723FE657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BE254E90-E448-E9ED-2E82-8AAEF5758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AE0BB6B5-9806-80C1-7F67-EBEFADD1F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4BAC-4970-4228-978B-966E6CEAEDD5}" type="datetime1">
              <a:rPr lang="cs-CZ" smtClean="0"/>
              <a:t>15.10.2025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6DD6ED1C-0590-D49D-B30B-79C65835B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41E3AEF-89FD-99B0-8179-BE8A15DEB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50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9305A7E-D6D0-7833-C05A-D08AE5945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CBBE4A1-1F19-A911-7E42-FFCF43552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ADA0-7207-410F-809D-C876BC57813F}" type="datetime1">
              <a:rPr lang="cs-CZ" smtClean="0"/>
              <a:t>15.10.2025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CEC5FC0-38D4-0E2E-0BED-8B04F5CFE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06F0559-A09E-32E2-ADFB-7D917CE7F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982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03FF0CE-3F5B-BAB7-6305-DC1EEC711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799D0-9D6B-4F4D-AFF9-42572B35A8DA}" type="datetime1">
              <a:rPr lang="cs-CZ" smtClean="0"/>
              <a:t>15.10.2025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719A2F5-B709-B585-CD25-6B6F7E2BA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F1CA69DE-7651-9AEB-50C2-348E12562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9339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F97002-36E1-4D5E-21FD-8AC307F32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DB9B5B4-6723-8885-765E-A985CF6E9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FD29802-343B-394B-39FD-FEEB62518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C6AB531-C2B7-C169-84FF-B167C0677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17E0C-3441-4BDD-B2A7-F7525968D788}" type="datetime1">
              <a:rPr lang="cs-CZ" smtClean="0"/>
              <a:t>15.10.2025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8D944C4-F118-72AB-9EA2-E4281039E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58A5BF4-F7B5-5D67-2733-498799931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577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92C6D9-D72D-EB39-B9E7-2B74ED67C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4BE62D01-FD09-3B33-CC1A-A2A3A62DD6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240CC7-AA73-50C1-7748-477E10DF1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695091A-D8BD-A013-F253-95B76A59C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D951-2228-49CD-B110-076E8F280F82}" type="datetime1">
              <a:rPr lang="cs-CZ" smtClean="0"/>
              <a:t>15.10.2025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62C4A8B-516B-A0F2-CF92-403BD28F5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04614C7-8047-9BD0-4361-0DB53E91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429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75847F3-5DE8-FDE5-9A96-EDEF8C13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F0815FB-5CB1-9098-3D2C-6B9682FA0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FE30430-5C36-291A-0FE5-FC6CD74E51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570385-2C6E-4B61-8C71-91719F294587}" type="datetime1">
              <a:rPr lang="cs-CZ" smtClean="0"/>
              <a:t>15.10.2025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E220F81-CC2C-9728-A5B2-3719335E67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CBCB32E-5B43-D3CC-631C-13455A7B1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C4E375-E6B9-438E-8756-63DEBD8888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5355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rodina@mpsv.cz" TargetMode="External"/><Relationship Id="rId2" Type="http://schemas.openxmlformats.org/officeDocument/2006/relationships/hyperlink" Target="mailto:kamila.krejcarkova@mpsv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32D45EE4-C4F0-4F72-B1C6-39F596D13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C459BAD-4279-4A9D-B0C5-662C5F5ED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3889263" y="-2060461"/>
            <a:ext cx="5649003" cy="10651671"/>
          </a:xfrm>
          <a:custGeom>
            <a:avLst/>
            <a:gdLst>
              <a:gd name="connsiteX0" fmla="*/ 0 w 5649003"/>
              <a:gd name="connsiteY0" fmla="*/ 5325836 h 10651671"/>
              <a:gd name="connsiteX1" fmla="*/ 2824502 w 5649003"/>
              <a:gd name="connsiteY1" fmla="*/ 0 h 10651671"/>
              <a:gd name="connsiteX2" fmla="*/ 5649004 w 5649003"/>
              <a:gd name="connsiteY2" fmla="*/ 5325836 h 10651671"/>
              <a:gd name="connsiteX3" fmla="*/ 2824502 w 5649003"/>
              <a:gd name="connsiteY3" fmla="*/ 10651672 h 10651671"/>
              <a:gd name="connsiteX4" fmla="*/ 0 w 5649003"/>
              <a:gd name="connsiteY4" fmla="*/ 5325836 h 1065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003" h="10651671" fill="none" extrusionOk="0">
                <a:moveTo>
                  <a:pt x="0" y="5325836"/>
                </a:moveTo>
                <a:cubicBezTo>
                  <a:pt x="186946" y="2320485"/>
                  <a:pt x="1438121" y="-52385"/>
                  <a:pt x="2824502" y="0"/>
                </a:cubicBezTo>
                <a:cubicBezTo>
                  <a:pt x="4703838" y="-43168"/>
                  <a:pt x="5583840" y="2369660"/>
                  <a:pt x="5649004" y="5325836"/>
                </a:cubicBezTo>
                <a:cubicBezTo>
                  <a:pt x="5518761" y="8289338"/>
                  <a:pt x="4285196" y="10894014"/>
                  <a:pt x="2824502" y="10651672"/>
                </a:cubicBezTo>
                <a:cubicBezTo>
                  <a:pt x="1536945" y="11016699"/>
                  <a:pt x="142947" y="8418643"/>
                  <a:pt x="0" y="5325836"/>
                </a:cubicBezTo>
                <a:close/>
              </a:path>
              <a:path w="5649003" h="10651671" stroke="0" extrusionOk="0">
                <a:moveTo>
                  <a:pt x="0" y="5325836"/>
                </a:moveTo>
                <a:cubicBezTo>
                  <a:pt x="-54350" y="2332108"/>
                  <a:pt x="1351726" y="167869"/>
                  <a:pt x="2824502" y="0"/>
                </a:cubicBezTo>
                <a:cubicBezTo>
                  <a:pt x="4182679" y="-143942"/>
                  <a:pt x="5672665" y="2549517"/>
                  <a:pt x="5649004" y="5325836"/>
                </a:cubicBezTo>
                <a:cubicBezTo>
                  <a:pt x="5518596" y="8280244"/>
                  <a:pt x="4081190" y="10622204"/>
                  <a:pt x="2824502" y="10651672"/>
                </a:cubicBezTo>
                <a:cubicBezTo>
                  <a:pt x="1216708" y="10537144"/>
                  <a:pt x="-100850" y="8264979"/>
                  <a:pt x="0" y="5325836"/>
                </a:cubicBezTo>
                <a:close/>
              </a:path>
            </a:pathLst>
          </a:custGeom>
          <a:solidFill>
            <a:schemeClr val="accent2"/>
          </a:solidFill>
          <a:ln w="57150"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63743190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D1EB713-9F58-86E0-23E9-B83812CC1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52344" y="1911096"/>
            <a:ext cx="8055864" cy="2076651"/>
          </a:xfrm>
        </p:spPr>
        <p:txBody>
          <a:bodyPr anchor="b">
            <a:normAutofit/>
          </a:bodyPr>
          <a:lstStyle/>
          <a:p>
            <a:r>
              <a:rPr lang="cs-CZ" sz="4600" b="1" dirty="0">
                <a:solidFill>
                  <a:srgbClr val="FFFFFF"/>
                </a:solidFill>
              </a:rPr>
              <a:t>Národní dotační titul Rodina –změny dotačního titulu pro rok 2026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2C4E489-7095-C2AB-B183-F6E677EFA0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13632" y="4353507"/>
            <a:ext cx="5733288" cy="1178612"/>
          </a:xfrm>
        </p:spPr>
        <p:txBody>
          <a:bodyPr>
            <a:normAutofit/>
          </a:bodyPr>
          <a:lstStyle/>
          <a:p>
            <a:r>
              <a:rPr lang="cs-CZ" sz="1500" dirty="0">
                <a:solidFill>
                  <a:srgbClr val="FFFFFF"/>
                </a:solidFill>
              </a:rPr>
              <a:t>Mgr. Kamila Krejcárková</a:t>
            </a:r>
          </a:p>
          <a:p>
            <a:r>
              <a:rPr lang="cs-CZ" sz="1500" dirty="0">
                <a:solidFill>
                  <a:srgbClr val="FFFFFF"/>
                </a:solidFill>
              </a:rPr>
              <a:t>Odbor inspekcí, výkonu akreditací, financování v oblasti sociálních služeb, sociálněprávní ochrany dětí a sociální práce</a:t>
            </a:r>
          </a:p>
          <a:p>
            <a:r>
              <a:rPr lang="cs-CZ" sz="1500" dirty="0">
                <a:solidFill>
                  <a:srgbClr val="FFFFFF"/>
                </a:solidFill>
              </a:rPr>
              <a:t>MPSV</a:t>
            </a:r>
          </a:p>
          <a:p>
            <a:endParaRPr lang="cs-CZ" sz="1500" dirty="0">
              <a:solidFill>
                <a:srgbClr val="FFFFFF"/>
              </a:solidFill>
            </a:endParaRPr>
          </a:p>
          <a:p>
            <a:endParaRPr lang="cs-CZ" sz="1500" dirty="0">
              <a:solidFill>
                <a:srgbClr val="FFFFFF"/>
              </a:solidFill>
            </a:endParaRPr>
          </a:p>
        </p:txBody>
      </p:sp>
      <p:sp>
        <p:nvSpPr>
          <p:cNvPr id="50" name="sketch line">
            <a:extLst>
              <a:ext uri="{FF2B5EF4-FFF2-40B4-BE49-F238E27FC236}">
                <a16:creationId xmlns:a16="http://schemas.microsoft.com/office/drawing/2014/main" id="{0953BC39-9D68-40BE-BF3C-5C4EB782A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60006" y="417349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1C38F1E0-B8BC-5D6C-B3F5-691546B4B6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B44363AA-A4A2-B6D0-BD7B-8DEC8C5FD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7669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5091219-84F2-C8BC-11AD-DBE46A661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5000" b="1" dirty="0">
                <a:solidFill>
                  <a:srgbClr val="FFFFFF"/>
                </a:solidFill>
              </a:rPr>
              <a:t>Děkuji za pozornost.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E9B35F-C9CE-178D-79D6-DC150CEA9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r>
              <a:rPr lang="cs-CZ" sz="2200" dirty="0"/>
              <a:t>Kamila Krejcárková</a:t>
            </a:r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r>
              <a:rPr lang="cs-CZ" sz="2200" dirty="0">
                <a:hlinkClick r:id="rId2"/>
              </a:rPr>
              <a:t>kamila.krejcarkova@mpsv.cz</a:t>
            </a:r>
            <a:endParaRPr lang="cs-CZ" sz="2200" dirty="0"/>
          </a:p>
          <a:p>
            <a:pPr marL="0" indent="0">
              <a:buNone/>
            </a:pPr>
            <a:r>
              <a:rPr lang="cs-CZ" sz="2200" dirty="0">
                <a:hlinkClick r:id="rId3"/>
              </a:rPr>
              <a:t>rodina@mpsv.cz</a:t>
            </a:r>
            <a:r>
              <a:rPr lang="cs-CZ" sz="2200" dirty="0"/>
              <a:t> </a:t>
            </a:r>
          </a:p>
          <a:p>
            <a:pPr marL="0" indent="0">
              <a:buNone/>
            </a:pPr>
            <a:endParaRPr lang="cs-CZ" sz="2200" dirty="0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96BA964C-284C-0C8F-4AD4-6EC44CC1B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5D0A040-BCD4-4B3A-B365-B02AAFD32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5261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BCB67B-DFD3-4411-BA1B-F2FC50814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FF4C728-1BFE-CE36-4304-A3C4E5704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Cíl dotačního titulu: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8A6EF6F-2225-F461-6E59-3CC9E777F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r>
              <a:rPr lang="cs-CZ" sz="2200" dirty="0"/>
              <a:t>NDT od roku 2005</a:t>
            </a:r>
          </a:p>
          <a:p>
            <a:r>
              <a:rPr lang="cs-CZ" sz="2200" dirty="0"/>
              <a:t>Cílem dotačního programu je podpora služeb pro rodiny</a:t>
            </a:r>
          </a:p>
          <a:p>
            <a:r>
              <a:rPr lang="cs-CZ" sz="2200" dirty="0"/>
              <a:t>RILSA: Celkem služby a aktivity v rámci těchto projektů využilo více než 135 tisíc osob, z toho 105 tisíc v rámci oblasti primární prevence a necelých 30 tisíc v oblasti sociálně-právní ochrany dětí</a:t>
            </a:r>
          </a:p>
          <a:p>
            <a:r>
              <a:rPr lang="cs-CZ" sz="2200" dirty="0"/>
              <a:t>Požadavek</a:t>
            </a:r>
            <a:r>
              <a:rPr lang="en-US" sz="2200" dirty="0"/>
              <a:t> 372 mil </a:t>
            </a:r>
            <a:r>
              <a:rPr lang="cs-CZ" sz="2200" dirty="0"/>
              <a:t>Kč</a:t>
            </a:r>
            <a:r>
              <a:rPr lang="en-US" sz="2200" dirty="0"/>
              <a:t>, </a:t>
            </a:r>
            <a:r>
              <a:rPr lang="cs-CZ" sz="2200" dirty="0"/>
              <a:t>vyplaceno</a:t>
            </a:r>
            <a:r>
              <a:rPr lang="en-US" sz="2200" dirty="0"/>
              <a:t> 200 mil. </a:t>
            </a:r>
            <a:r>
              <a:rPr lang="cs-CZ" sz="2200" dirty="0"/>
              <a:t>Kč</a:t>
            </a:r>
            <a:r>
              <a:rPr lang="en-US" sz="2200" dirty="0"/>
              <a:t>, </a:t>
            </a:r>
            <a:r>
              <a:rPr lang="cs-CZ" sz="2200" dirty="0"/>
              <a:t>podpořeno</a:t>
            </a:r>
            <a:r>
              <a:rPr lang="en-US" sz="2200" dirty="0"/>
              <a:t> 312 </a:t>
            </a:r>
            <a:r>
              <a:rPr lang="cs-CZ" sz="2200" dirty="0"/>
              <a:t>projektů</a:t>
            </a:r>
            <a:endParaRPr lang="en-US" sz="2200" dirty="0"/>
          </a:p>
          <a:p>
            <a:endParaRPr lang="en-US" sz="2400" dirty="0"/>
          </a:p>
          <a:p>
            <a:endParaRPr lang="cs-CZ" sz="2400" dirty="0"/>
          </a:p>
          <a:p>
            <a:endParaRPr lang="en-US" sz="2400" dirty="0"/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2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271BCE5-B3DB-E683-848E-D1FC1D828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964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AC4E375-E6B9-438E-8756-63DEBD888845}" type="slidenum">
              <a:rPr lang="cs-CZ" smtClean="0"/>
              <a:pPr>
                <a:spcAft>
                  <a:spcPts val="600"/>
                </a:spcAft>
              </a:pPr>
              <a:t>2</a:t>
            </a:fld>
            <a:endParaRPr lang="cs-CZ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8C78311E-451D-E518-95AD-8BEFA2B91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2893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654A58AE-9EFE-C6A8-EE54-0C23D4CBC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Změna názvu metodiky: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EF18EB-70E1-97A0-53BF-30573821D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200" dirty="0"/>
              <a:t>Metodika</a:t>
            </a:r>
            <a:r>
              <a:rPr lang="cs-CZ" sz="2200" b="1" dirty="0"/>
              <a:t> </a:t>
            </a:r>
            <a:r>
              <a:rPr lang="cs-CZ" sz="2200" dirty="0"/>
              <a:t>Ministerstva práce a sociálních věcí pro poskytování dotací ze státního rozpočtu nestátním neziskovým organizacím a subjektům s oprávněním poskytovat služby pro rodiny s dětmi v oblasti podpory rodiny pro rok 2026</a:t>
            </a:r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r>
              <a:rPr lang="cs-CZ" sz="2200" b="1" dirty="0"/>
              <a:t>Dotační titul</a:t>
            </a:r>
            <a:r>
              <a:rPr lang="cs-CZ" sz="2200" dirty="0"/>
              <a:t> </a:t>
            </a:r>
            <a:r>
              <a:rPr lang="cs-CZ" sz="2200" b="1" dirty="0"/>
              <a:t>Rodina</a:t>
            </a:r>
          </a:p>
          <a:p>
            <a:pPr marL="0" indent="0">
              <a:buNone/>
            </a:pPr>
            <a:r>
              <a:rPr lang="cs-CZ" sz="2200" dirty="0"/>
              <a:t>I. Preventivní aktivity na podporu rodiny, partnerství </a:t>
            </a:r>
            <a:br>
              <a:rPr lang="cs-CZ" sz="2200" dirty="0"/>
            </a:br>
            <a:r>
              <a:rPr lang="cs-CZ" sz="2200" dirty="0"/>
              <a:t>a rodičovství </a:t>
            </a:r>
          </a:p>
          <a:p>
            <a:pPr marL="0" indent="0">
              <a:buNone/>
            </a:pPr>
            <a:r>
              <a:rPr lang="cs-CZ" sz="2200" dirty="0"/>
              <a:t>II. Podpora práce s dětmi a rodinami v oblasti SPOD</a:t>
            </a:r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200" dirty="0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90136D2C-CA23-4F65-F51F-D1AB1F07FF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E4FAB0A-2F6C-69D4-3C04-6C706A799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6370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3E907975-2689-E135-E852-9ED18D1F8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 fontScale="90000"/>
          </a:bodyPr>
          <a:lstStyle/>
          <a:p>
            <a:br>
              <a:rPr lang="cs-CZ" sz="2200" dirty="0">
                <a:solidFill>
                  <a:srgbClr val="FFFFFF"/>
                </a:solidFill>
              </a:rPr>
            </a:br>
            <a:r>
              <a:rPr lang="cs-CZ" sz="4200" b="1" dirty="0">
                <a:solidFill>
                  <a:srgbClr val="FFFFFF"/>
                </a:solidFill>
              </a:rPr>
              <a:t>I. Preventivní aktivity na podporu rodiny, partnerství a rodičovství </a:t>
            </a:r>
            <a:br>
              <a:rPr lang="cs-CZ" sz="2200" dirty="0">
                <a:solidFill>
                  <a:srgbClr val="FFFFFF"/>
                </a:solidFill>
              </a:rPr>
            </a:br>
            <a:endParaRPr lang="cs-CZ" sz="2200" dirty="0">
              <a:solidFill>
                <a:srgbClr val="FFFFFF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B616DF-D74E-E3CF-3854-908CD0D88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1900" b="1" u="sng" dirty="0"/>
              <a:t>Nově prioritně podporovaná témata</a:t>
            </a:r>
            <a:r>
              <a:rPr lang="cs-CZ" sz="1900" b="1" dirty="0"/>
              <a:t>:</a:t>
            </a:r>
            <a:endParaRPr lang="cs-CZ" sz="1900" dirty="0"/>
          </a:p>
          <a:p>
            <a:pPr marL="0" indent="0">
              <a:buNone/>
            </a:pPr>
            <a:r>
              <a:rPr lang="cs-CZ" sz="1900" u="sng" dirty="0"/>
              <a:t>Při hodnocení budou zvýhodněny projekty obsahující tři a více aktivit na prioritně podporovaná témata:</a:t>
            </a:r>
            <a:endParaRPr lang="cs-CZ" sz="1900" dirty="0"/>
          </a:p>
          <a:p>
            <a:r>
              <a:rPr lang="cs-CZ" sz="1900" dirty="0"/>
              <a:t>podpora rodičů a výchova k pozitivnímu rodičovství</a:t>
            </a:r>
          </a:p>
          <a:p>
            <a:r>
              <a:rPr lang="cs-CZ" sz="1900" dirty="0"/>
              <a:t>podpora aktivit zaměřených na vytváření, zkvalitňování a rozvoj partnerských kompetencí</a:t>
            </a:r>
          </a:p>
          <a:p>
            <a:r>
              <a:rPr lang="cs-CZ" sz="1900" dirty="0"/>
              <a:t>podpora akcí zaměřujících se na osvětu v oblasti aktuálních témat – kyberšikana, dopady sociálních sítí a jiné nástrahy internetu</a:t>
            </a:r>
          </a:p>
          <a:p>
            <a:r>
              <a:rPr lang="cs-CZ" sz="1900" dirty="0"/>
              <a:t>aktivity na podporu otců</a:t>
            </a:r>
          </a:p>
          <a:p>
            <a:r>
              <a:rPr lang="cs-CZ" sz="1900" dirty="0"/>
              <a:t>podpora aktivit zaměřených na rovnost žen a mužů</a:t>
            </a:r>
          </a:p>
          <a:p>
            <a:r>
              <a:rPr lang="cs-CZ" sz="1900" dirty="0"/>
              <a:t>aktivity zaměřené na sólo rodiče</a:t>
            </a:r>
          </a:p>
          <a:p>
            <a:r>
              <a:rPr lang="cs-CZ" sz="1900" dirty="0"/>
              <a:t>rodiny se specifickými potřebami </a:t>
            </a:r>
          </a:p>
          <a:p>
            <a:r>
              <a:rPr lang="cs-CZ" sz="1900" dirty="0"/>
              <a:t>konflikty v rodině</a:t>
            </a:r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AF3567EA-3C1F-80CD-FAA1-40FFEE039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976832C-7D04-ED46-5163-AF3148D4F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0123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7E0E2A9-B105-416F-01EA-99C7D2350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II. Podpora práce s dětmi a rodinami v oblasti SPOD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443EE3-1EE8-3BE3-F528-92B4030C0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r>
              <a:rPr lang="cs-CZ" sz="1700" dirty="0"/>
              <a:t>Hlavní změnou je </a:t>
            </a:r>
            <a:r>
              <a:rPr lang="cs-CZ" sz="1700" b="1" dirty="0"/>
              <a:t>rozšíření okruhu žadatelů v dotačním řízení o subjekty s oprávněním poskytovat služby pro rodiny s dětmi, tedy nejen na základě pověření k poskytování SPOD. </a:t>
            </a:r>
          </a:p>
          <a:p>
            <a:pPr lvl="0"/>
            <a:r>
              <a:rPr lang="cs-CZ" sz="1700" b="1" dirty="0"/>
              <a:t>Oprávnění k poskytování služeb pro rodiny a děti: </a:t>
            </a:r>
            <a:endParaRPr lang="cs-CZ" sz="1700" dirty="0"/>
          </a:p>
          <a:p>
            <a:r>
              <a:rPr lang="cs-CZ" sz="1700" dirty="0"/>
              <a:t>pověření k výkonu SPOD (do 31.12.2026 rovněž „dobíhající“ pověření vydaná před 1. 1. 2025)</a:t>
            </a:r>
          </a:p>
          <a:p>
            <a:r>
              <a:rPr lang="cs-CZ" sz="1700" dirty="0"/>
              <a:t>registrace k poskytování sociální služby, např. odborné sociální poradenství, poskytované v občanských poradnách, manželských a rodinných poradnách</a:t>
            </a:r>
          </a:p>
          <a:p>
            <a:r>
              <a:rPr lang="cs-CZ" sz="1700" dirty="0"/>
              <a:t>živnostenské oprávnění (např.: živnost volná mimoškolní výchova a vzdělávání, pořádání kurzů, školení, včetně lektorské činnosti - zápis školského poradenského zařízení do školského rejstříku</a:t>
            </a:r>
          </a:p>
          <a:p>
            <a:r>
              <a:rPr lang="cs-CZ" sz="1700" dirty="0"/>
              <a:t>zápis školského poradenského zařízení do školského rejstříku</a:t>
            </a:r>
          </a:p>
          <a:p>
            <a:endParaRPr lang="cs-CZ" sz="1700" dirty="0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4AEE79E2-6DCE-D6CC-17AA-F6EE7C4016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F4613D3-D9B2-5EE2-FF26-EFB6DD804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491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A6394CA-79ED-3C56-9F69-23F6881A9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Oprávněné subjekty ve II. dotační oblasti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D31F7B-FDB2-CBCC-58D8-AF873C845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pPr lvl="0"/>
            <a:r>
              <a:rPr lang="cs-CZ" sz="2200" dirty="0"/>
              <a:t>poskytovatelé sociálních služeb zapsaní v registru poskytovatelů sociálních služeb dle zákona č. 108/2006 Sb., o sociálních službách;</a:t>
            </a:r>
          </a:p>
          <a:p>
            <a:pPr lvl="0"/>
            <a:r>
              <a:rPr lang="cs-CZ" sz="2200" dirty="0"/>
              <a:t>právnické osoby, které mají oprávnění ke zřizování škol a školských služeb na základě ustanovení § 8 zákona č. 561/2004 Sb., školský zákon;</a:t>
            </a:r>
          </a:p>
          <a:p>
            <a:pPr lvl="0"/>
            <a:r>
              <a:rPr lang="cs-CZ" sz="2200" dirty="0"/>
              <a:t>právnické osoby, které mají živnostenské oprávnění podle ustanovení </a:t>
            </a:r>
            <a:br>
              <a:rPr lang="cs-CZ" sz="2200" dirty="0"/>
            </a:br>
            <a:r>
              <a:rPr lang="cs-CZ" sz="2200" dirty="0"/>
              <a:t>§ 5 odst. 1 zákona č. 455/1991 Sb., živnostenský zákon;</a:t>
            </a:r>
          </a:p>
          <a:p>
            <a:pPr lvl="0"/>
            <a:r>
              <a:rPr lang="cs-CZ" sz="2200" dirty="0"/>
              <a:t>fyzické nebo právnické osoby, které mají pověření k výkonu sociálně-právní ochrany podle zákona č. 359/1999 Sb., o sociálně-právní ochraně dětí.</a:t>
            </a:r>
          </a:p>
          <a:p>
            <a:endParaRPr lang="cs-CZ" sz="2200" dirty="0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381277B1-40B6-3504-9484-44F7518DF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0A3DA4A-6C05-4B4D-6D02-74D64F3B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37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510BB2A-431D-879F-31D4-A1C1450BC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Možnost podání námitek</a:t>
            </a:r>
            <a:endParaRPr lang="cs-CZ" sz="4200" dirty="0">
              <a:solidFill>
                <a:srgbClr val="FFFFFF"/>
              </a:solidFill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DFF8AC7-FFDB-B6DC-E78B-39917B0BB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r>
              <a:rPr lang="cs-CZ" sz="2200" dirty="0"/>
              <a:t>V případě, že </a:t>
            </a:r>
            <a:r>
              <a:rPr lang="cs-CZ" sz="2200" b="1" dirty="0"/>
              <a:t>žadatel nesouhlasí</a:t>
            </a:r>
            <a:r>
              <a:rPr lang="cs-CZ" sz="2200" dirty="0"/>
              <a:t> s výsledkem dotačního řízení, </a:t>
            </a:r>
            <a:br>
              <a:rPr lang="cs-CZ" sz="2200" dirty="0"/>
            </a:br>
            <a:r>
              <a:rPr lang="cs-CZ" sz="2200" dirty="0"/>
              <a:t>či se zveřejněným hodnocením, </a:t>
            </a:r>
            <a:r>
              <a:rPr lang="cs-CZ" sz="2200" b="1" dirty="0"/>
              <a:t>lze podat námitku</a:t>
            </a:r>
            <a:r>
              <a:rPr lang="cs-CZ" sz="2200" dirty="0"/>
              <a:t> vůči tomuto výsledku. </a:t>
            </a:r>
          </a:p>
          <a:p>
            <a:endParaRPr lang="cs-CZ" sz="2200" dirty="0"/>
          </a:p>
          <a:p>
            <a:r>
              <a:rPr lang="cs-CZ" sz="2200" dirty="0"/>
              <a:t>Námitku lze podat ve stanovené lhůtě, která bude zveřejněna na webu MPSV, rovněž budou žadatelé o této možnosti informováni e-mailem.</a:t>
            </a:r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4739B667-5072-A688-7C92-AC5B9996F4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F7FD663F-E9A9-B620-D935-B4F034078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7695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E34CAECB-1E36-5DF4-A18C-C00CCE13D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Zvýhodnění dlouhodobě podpořených projektů, změny rozpočtu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1DC0FAC-DCF4-F993-7E6D-6AA7F51AE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/>
          </a:bodyPr>
          <a:lstStyle/>
          <a:p>
            <a:r>
              <a:rPr lang="cs-CZ" sz="2200" dirty="0"/>
              <a:t>Bodové zvýhodnění projektů s dlouhodobou podporou</a:t>
            </a:r>
          </a:p>
          <a:p>
            <a:endParaRPr lang="cs-CZ" sz="2200" dirty="0"/>
          </a:p>
          <a:p>
            <a:r>
              <a:rPr lang="cs-CZ" sz="2200" b="1" dirty="0"/>
              <a:t>Změny upraveného rozpočtu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200" dirty="0"/>
              <a:t>Změny do výše maximálně 20 % z celkové částky poskytnuté dotace bude možné provádět bez nutnosti schvalování ze strany MPSV</a:t>
            </a:r>
          </a:p>
          <a:p>
            <a:endParaRPr lang="cs-CZ" sz="2200" dirty="0"/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460CDFE8-5327-6A1D-AB2D-C8FF767EA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98A1A34-CB8A-EA61-66E8-8BFCDAE6F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084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AC17DE74-01C9-4859-B65A-85CF999E85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68C0432-0E90-4CC1-8CD3-D44A90DF0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580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2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D463D17-157B-5BFB-F9AC-5F871882C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01221"/>
            <a:ext cx="10515600" cy="1348065"/>
          </a:xfrm>
        </p:spPr>
        <p:txBody>
          <a:bodyPr>
            <a:normAutofit/>
          </a:bodyPr>
          <a:lstStyle/>
          <a:p>
            <a:r>
              <a:rPr lang="cs-CZ" sz="4200" b="1" dirty="0">
                <a:solidFill>
                  <a:srgbClr val="FFFFFF"/>
                </a:solidFill>
              </a:rPr>
              <a:t>Termíny dotačního řízení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EFCF9E6-6B0B-60C1-8FEC-3F40D9F13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586789"/>
            <a:ext cx="10515600" cy="3590174"/>
          </a:xfrm>
        </p:spPr>
        <p:txBody>
          <a:bodyPr>
            <a:normAutofit fontScale="25000" lnSpcReduction="20000"/>
          </a:bodyPr>
          <a:lstStyle/>
          <a:p>
            <a:endParaRPr lang="cs-CZ" sz="1600" b="1" dirty="0"/>
          </a:p>
          <a:p>
            <a:r>
              <a:rPr lang="cs-CZ" sz="7200" b="1" dirty="0"/>
              <a:t>Říjen 2025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7200" dirty="0"/>
              <a:t>Vyhlášení dotační výzvy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7200" dirty="0"/>
              <a:t>Příjem žádostí 14.10.2025 – do 10.11.2025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7200" dirty="0"/>
              <a:t>Seminář pro žadatele 22.10.2025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7200" dirty="0"/>
          </a:p>
          <a:p>
            <a:r>
              <a:rPr lang="cs-CZ" sz="7200" b="1" dirty="0"/>
              <a:t>Listopad 2025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7200" dirty="0"/>
              <a:t>Formální hodnocení příloh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7200" dirty="0"/>
              <a:t>Hodnocení žádostí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7200" dirty="0"/>
          </a:p>
          <a:p>
            <a:r>
              <a:rPr lang="cs-CZ" sz="7200" b="1" dirty="0"/>
              <a:t>Březen 2026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7200" dirty="0"/>
              <a:t>Výplata dotace</a:t>
            </a:r>
          </a:p>
          <a:p>
            <a:pPr marL="0" indent="0">
              <a:buNone/>
            </a:pPr>
            <a:endParaRPr lang="cs-CZ" sz="7200" b="1" dirty="0"/>
          </a:p>
          <a:p>
            <a:endParaRPr lang="cs-CZ" sz="1600" b="1" dirty="0"/>
          </a:p>
          <a:p>
            <a:pPr>
              <a:buFont typeface="Wingdings" panose="05000000000000000000" pitchFamily="2" charset="2"/>
              <a:buChar char="Ø"/>
            </a:pPr>
            <a:endParaRPr lang="cs-CZ" sz="1400" dirty="0"/>
          </a:p>
          <a:p>
            <a:pPr marL="0" indent="0">
              <a:buNone/>
            </a:pPr>
            <a:endParaRPr lang="cs-CZ" sz="1400" dirty="0"/>
          </a:p>
          <a:p>
            <a:pPr marL="0" indent="0">
              <a:buNone/>
            </a:pPr>
            <a:r>
              <a:rPr lang="cs-CZ" sz="1400" dirty="0"/>
              <a:t>               </a:t>
            </a:r>
          </a:p>
        </p:txBody>
      </p:sp>
      <p:pic>
        <p:nvPicPr>
          <p:cNvPr id="4" name="Picture 14" descr="pruh">
            <a:extLst>
              <a:ext uri="{FF2B5EF4-FFF2-40B4-BE49-F238E27FC236}">
                <a16:creationId xmlns:a16="http://schemas.microsoft.com/office/drawing/2014/main" id="{A82FC3DA-9BE2-4A42-C88B-5B78227C9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0DD2822-2968-C3BC-7528-74C7D8B17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4E375-E6B9-438E-8756-63DEBD88884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555018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16B2B70E8D1914585E463FE43706966" ma:contentTypeVersion="13" ma:contentTypeDescription="Vytvoří nový dokument" ma:contentTypeScope="" ma:versionID="cb9d3283a4c8e083af03fc4bf0e6f30c">
  <xsd:schema xmlns:xsd="http://www.w3.org/2001/XMLSchema" xmlns:xs="http://www.w3.org/2001/XMLSchema" xmlns:p="http://schemas.microsoft.com/office/2006/metadata/properties" xmlns:ns3="3f788671-6a4c-446e-864d-48108c500c34" xmlns:ns4="18ed4112-30b3-4b49-969b-15467d22c84d" targetNamespace="http://schemas.microsoft.com/office/2006/metadata/properties" ma:root="true" ma:fieldsID="adcee3f3d28e91cfb27199c78c9c459e" ns3:_="" ns4:_="">
    <xsd:import namespace="3f788671-6a4c-446e-864d-48108c500c34"/>
    <xsd:import namespace="18ed4112-30b3-4b49-969b-15467d22c84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788671-6a4c-446e-864d-48108c500c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activity" ma:index="15" nillable="true" ma:displayName="_activity" ma:hidden="true" ma:internalName="_activity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ed4112-30b3-4b49-969b-15467d22c84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f788671-6a4c-446e-864d-48108c500c34" xsi:nil="true"/>
  </documentManagement>
</p:properties>
</file>

<file path=customXml/itemProps1.xml><?xml version="1.0" encoding="utf-8"?>
<ds:datastoreItem xmlns:ds="http://schemas.openxmlformats.org/officeDocument/2006/customXml" ds:itemID="{CFC91232-8696-4055-9BC4-7F49401755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2552AB-A38A-4109-81AF-4C66AB41F7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788671-6a4c-446e-864d-48108c500c34"/>
    <ds:schemaRef ds:uri="18ed4112-30b3-4b49-969b-15467d22c8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56E00A5-7364-4185-9B6A-05E35935160B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18ed4112-30b3-4b49-969b-15467d22c84d"/>
    <ds:schemaRef ds:uri="http://purl.org/dc/terms/"/>
    <ds:schemaRef ds:uri="http://schemas.microsoft.com/office/infopath/2007/PartnerControls"/>
    <ds:schemaRef ds:uri="3f788671-6a4c-446e-864d-48108c500c34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626</Words>
  <Application>Microsoft Office PowerPoint</Application>
  <PresentationFormat>Širokoúhlá obrazovka</PresentationFormat>
  <Paragraphs>85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Wingdings</vt:lpstr>
      <vt:lpstr>Motiv Office</vt:lpstr>
      <vt:lpstr>Národní dotační titul Rodina –změny dotačního titulu pro rok 2026</vt:lpstr>
      <vt:lpstr>Cíl dotačního titulu: </vt:lpstr>
      <vt:lpstr>Změna názvu metodiky: </vt:lpstr>
      <vt:lpstr> I. Preventivní aktivity na podporu rodiny, partnerství a rodičovství  </vt:lpstr>
      <vt:lpstr>II. Podpora práce s dětmi a rodinami v oblasti SPOD</vt:lpstr>
      <vt:lpstr>Oprávněné subjekty ve II. dotační oblasti</vt:lpstr>
      <vt:lpstr>Možnost podání námitek</vt:lpstr>
      <vt:lpstr>Zvýhodnění dlouhodobě podpořených projektů, změny rozpočtu</vt:lpstr>
      <vt:lpstr>Termíny dotačního řízení</vt:lpstr>
      <vt:lpstr>Děkuji za pozornost.</vt:lpstr>
    </vt:vector>
  </TitlesOfParts>
  <Company>MPSV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Krejcárková Kamila Mgr. (MPSV)</dc:creator>
  <cp:lastModifiedBy>Krejcárková Kamila Mgr. (MPSV)</cp:lastModifiedBy>
  <cp:revision>12</cp:revision>
  <cp:lastPrinted>2025-09-25T12:18:01Z</cp:lastPrinted>
  <dcterms:created xsi:type="dcterms:W3CDTF">2025-09-22T20:00:13Z</dcterms:created>
  <dcterms:modified xsi:type="dcterms:W3CDTF">2025-10-15T07:39:04Z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0x010100016B2B70E8D1914585E463FE43706966</vt:lpwstr>
  </property>
</Properties>
</file>